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56" r:id="rId2"/>
    <p:sldId id="290" r:id="rId3"/>
    <p:sldId id="279" r:id="rId4"/>
    <p:sldId id="291" r:id="rId5"/>
    <p:sldId id="288" r:id="rId6"/>
    <p:sldId id="276" r:id="rId7"/>
    <p:sldId id="289" r:id="rId8"/>
    <p:sldId id="282" r:id="rId9"/>
    <p:sldId id="284" r:id="rId10"/>
    <p:sldId id="259" r:id="rId11"/>
    <p:sldId id="286" r:id="rId12"/>
    <p:sldId id="268" r:id="rId13"/>
    <p:sldId id="271" r:id="rId14"/>
    <p:sldId id="287" r:id="rId15"/>
    <p:sldId id="283" r:id="rId16"/>
    <p:sldId id="29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D8D9"/>
    <a:srgbClr val="E9EDED"/>
    <a:srgbClr val="438086"/>
    <a:srgbClr val="A04DA3"/>
    <a:srgbClr val="FF9933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21" autoAdjust="0"/>
    <p:restoredTop sz="76435" autoAdjust="0"/>
  </p:normalViewPr>
  <p:slideViewPr>
    <p:cSldViewPr>
      <p:cViewPr>
        <p:scale>
          <a:sx n="78" d="100"/>
          <a:sy n="78" d="100"/>
        </p:scale>
        <p:origin x="-102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F21AB4-04A0-4A1B-A8EC-C637EF4B24EB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B38D32-666A-4D60-A90B-E2216D253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653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38D32-666A-4D60-A90B-E2216D25366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44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38D32-666A-4D60-A90B-E2216D25366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534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38D32-666A-4D60-A90B-E2216D25366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586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38D32-666A-4D60-A90B-E2216D25366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617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38D32-666A-4D60-A90B-E2216D25366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48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38D32-666A-4D60-A90B-E2216D25366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240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38D32-666A-4D60-A90B-E2216D25366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6963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38D32-666A-4D60-A90B-E2216D25366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895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38D32-666A-4D60-A90B-E2216D25366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004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862223E4-714D-41DB-BAEB-A02B1F001F87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ACE5B28-0B29-4F79-B93E-1AB67FF6F0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223E4-714D-41DB-BAEB-A02B1F001F87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E5B28-0B29-4F79-B93E-1AB67FF6F0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223E4-714D-41DB-BAEB-A02B1F001F87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E5B28-0B29-4F79-B93E-1AB67FF6F0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223E4-714D-41DB-BAEB-A02B1F001F87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E5B28-0B29-4F79-B93E-1AB67FF6F0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62223E4-714D-41DB-BAEB-A02B1F001F87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ACE5B28-0B29-4F79-B93E-1AB67FF6F0F0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862223E4-714D-41DB-BAEB-A02B1F001F87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ACE5B28-0B29-4F79-B93E-1AB67FF6F0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223E4-714D-41DB-BAEB-A02B1F001F87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E5B28-0B29-4F79-B93E-1AB67FF6F0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223E4-714D-41DB-BAEB-A02B1F001F87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E5B28-0B29-4F79-B93E-1AB67FF6F0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223E4-714D-41DB-BAEB-A02B1F001F87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E5B28-0B29-4F79-B93E-1AB67FF6F0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223E4-714D-41DB-BAEB-A02B1F001F87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E5B28-0B29-4F79-B93E-1AB67FF6F0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223E4-714D-41DB-BAEB-A02B1F001F87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E5B28-0B29-4F79-B93E-1AB67FF6F0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862223E4-714D-41DB-BAEB-A02B1F001F87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ACE5B28-0B29-4F79-B93E-1AB67FF6F0F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76400"/>
            <a:ext cx="7772400" cy="1981200"/>
          </a:xfrm>
        </p:spPr>
        <p:txBody>
          <a:bodyPr>
            <a:noAutofit/>
          </a:bodyPr>
          <a:lstStyle/>
          <a:p>
            <a:r>
              <a:rPr lang="en-US" sz="4000" dirty="0"/>
              <a:t>Revised Performance Measurement Framework for the Montgomery County Office of Consumer Protection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191000"/>
            <a:ext cx="6858000" cy="19050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000" dirty="0"/>
              <a:t>Mary Ann Aabye</a:t>
            </a:r>
          </a:p>
          <a:p>
            <a:pPr>
              <a:lnSpc>
                <a:spcPct val="120000"/>
              </a:lnSpc>
            </a:pPr>
            <a:r>
              <a:rPr lang="en-US" sz="2000" dirty="0"/>
              <a:t>Project Course Final Presentation</a:t>
            </a:r>
          </a:p>
          <a:p>
            <a:pPr>
              <a:lnSpc>
                <a:spcPct val="120000"/>
              </a:lnSpc>
            </a:pPr>
            <a:r>
              <a:rPr lang="en-US" sz="2000" dirty="0"/>
              <a:t>May 16, 2017</a:t>
            </a:r>
          </a:p>
        </p:txBody>
      </p:sp>
    </p:spTree>
    <p:extLst>
      <p:ext uri="{BB962C8B-B14F-4D97-AF65-F5344CB8AC3E}">
        <p14:creationId xmlns:p14="http://schemas.microsoft.com/office/powerpoint/2010/main" val="3975274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2065630"/>
            <a:ext cx="8763000" cy="1069848"/>
          </a:xfrm>
        </p:spPr>
        <p:txBody>
          <a:bodyPr>
            <a:normAutofit fontScale="90000"/>
          </a:bodyPr>
          <a:lstStyle/>
          <a:p>
            <a:r>
              <a:rPr lang="en-US" dirty="0"/>
              <a:t>Measurement Development Framework</a:t>
            </a:r>
          </a:p>
        </p:txBody>
      </p:sp>
      <p:pic>
        <p:nvPicPr>
          <p:cNvPr id="7" name="Content Placeholder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54163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152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107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643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/>
              <a:t>Types of Measures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90550" y="2234593"/>
            <a:ext cx="367665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Output</a:t>
            </a:r>
          </a:p>
          <a:p>
            <a:pPr marL="109728" indent="0">
              <a:buNone/>
            </a:pPr>
            <a:endParaRPr lang="en-US" sz="2400" dirty="0"/>
          </a:p>
          <a:p>
            <a:r>
              <a:rPr lang="en-US" sz="2400" dirty="0"/>
              <a:t>Service Quality</a:t>
            </a:r>
          </a:p>
          <a:p>
            <a:pPr marL="109728" indent="0">
              <a:buNone/>
            </a:pPr>
            <a:endParaRPr lang="en-US" sz="2400" dirty="0"/>
          </a:p>
          <a:p>
            <a:r>
              <a:rPr lang="en-US" sz="2400" dirty="0"/>
              <a:t>Customer Satisfaction</a:t>
            </a:r>
          </a:p>
          <a:p>
            <a:pPr marL="109728" indent="0">
              <a:buNone/>
            </a:pPr>
            <a:endParaRPr lang="en-US" sz="2400" dirty="0"/>
          </a:p>
          <a:p>
            <a:r>
              <a:rPr lang="en-US" sz="2400" dirty="0"/>
              <a:t>Cost-Benefit</a:t>
            </a:r>
          </a:p>
          <a:p>
            <a:pPr marL="109728" indent="0">
              <a:buNone/>
            </a:pPr>
            <a:endParaRPr lang="en-US" sz="2400" dirty="0"/>
          </a:p>
          <a:p>
            <a:r>
              <a:rPr lang="en-US" sz="2400" dirty="0"/>
              <a:t>Outcome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72000" y="2201037"/>
            <a:ext cx="4038600" cy="1408176"/>
          </a:xfrm>
        </p:spPr>
        <p:txBody>
          <a:bodyPr/>
          <a:lstStyle/>
          <a:p>
            <a:r>
              <a:rPr lang="en-US" dirty="0"/>
              <a:t>Core Lines of Business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Complaint Resolution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Licensing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Law Enforcement</a:t>
            </a:r>
          </a:p>
        </p:txBody>
      </p:sp>
      <p:pic>
        <p:nvPicPr>
          <p:cNvPr id="4" name="Content Placeholder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144000" cy="5416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90550" y="2264411"/>
            <a:ext cx="3048000" cy="432407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2905125"/>
            <a:ext cx="3524250" cy="1666875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0550" y="5459934"/>
            <a:ext cx="3048000" cy="511143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6"/>
          <p:cNvSpPr txBox="1">
            <a:spLocks/>
          </p:cNvSpPr>
          <p:nvPr/>
        </p:nvSpPr>
        <p:spPr>
          <a:xfrm>
            <a:off x="4572000" y="3509962"/>
            <a:ext cx="4038600" cy="1828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1480" lvl="1" indent="0">
              <a:buFont typeface="Georgia"/>
              <a:buNone/>
            </a:pPr>
            <a:endParaRPr lang="en-US" dirty="0"/>
          </a:p>
          <a:p>
            <a:r>
              <a:rPr lang="en-US" dirty="0"/>
              <a:t>Other Activities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Education &amp; Outreach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Advocacy &amp; Legislation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Property Tax Disclosure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0550" y="4679793"/>
            <a:ext cx="3048000" cy="501807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6"/>
          <p:cNvSpPr txBox="1">
            <a:spLocks/>
          </p:cNvSpPr>
          <p:nvPr/>
        </p:nvSpPr>
        <p:spPr>
          <a:xfrm>
            <a:off x="4572000" y="5181600"/>
            <a:ext cx="4038600" cy="695325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1480" lvl="1" indent="0">
              <a:buFont typeface="Georgia"/>
              <a:buNone/>
            </a:pPr>
            <a:endParaRPr lang="en-US" dirty="0"/>
          </a:p>
          <a:p>
            <a:r>
              <a:rPr lang="en-US" dirty="0"/>
              <a:t>Organization-wide Measures</a:t>
            </a:r>
          </a:p>
        </p:txBody>
      </p:sp>
    </p:spTree>
    <p:extLst>
      <p:ext uri="{BB962C8B-B14F-4D97-AF65-F5344CB8AC3E}">
        <p14:creationId xmlns:p14="http://schemas.microsoft.com/office/powerpoint/2010/main" val="1694409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/>
      <p:bldP spid="16" grpId="0" animBg="1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872" y="685800"/>
            <a:ext cx="8229600" cy="1066800"/>
          </a:xfrm>
        </p:spPr>
        <p:txBody>
          <a:bodyPr/>
          <a:lstStyle/>
          <a:p>
            <a:r>
              <a:rPr lang="en-US" dirty="0"/>
              <a:t>Individual Measures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19200" y="1752600"/>
            <a:ext cx="7467600" cy="4821936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S</a:t>
            </a:r>
            <a:r>
              <a:rPr lang="en-US" dirty="0"/>
              <a:t>pecific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M</a:t>
            </a:r>
            <a:r>
              <a:rPr lang="en-US" dirty="0"/>
              <a:t>easurable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A</a:t>
            </a:r>
            <a:r>
              <a:rPr lang="en-US" dirty="0"/>
              <a:t>ctionable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R</a:t>
            </a:r>
            <a:r>
              <a:rPr lang="en-US" dirty="0"/>
              <a:t>easonable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T</a:t>
            </a:r>
            <a:r>
              <a:rPr lang="en-US" dirty="0"/>
              <a:t>ime-bound</a:t>
            </a:r>
          </a:p>
        </p:txBody>
      </p:sp>
    </p:spTree>
    <p:extLst>
      <p:ext uri="{BB962C8B-B14F-4D97-AF65-F5344CB8AC3E}">
        <p14:creationId xmlns:p14="http://schemas.microsoft.com/office/powerpoint/2010/main" val="2110662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2065630"/>
            <a:ext cx="8229600" cy="1069848"/>
          </a:xfrm>
        </p:spPr>
        <p:txBody>
          <a:bodyPr/>
          <a:lstStyle/>
          <a:p>
            <a:r>
              <a:rPr lang="en-US" dirty="0"/>
              <a:t>Implementation Framework</a:t>
            </a:r>
          </a:p>
        </p:txBody>
      </p:sp>
      <p:pic>
        <p:nvPicPr>
          <p:cNvPr id="7" name="Content Placeholder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54163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152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570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144000" cy="54163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278560" y="9144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2506910" y="23622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2506910" y="9144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6078785" y="38100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6078785" y="9144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506910" y="38100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6078785" y="23622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278560" y="38100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1343025" y="6119649"/>
            <a:ext cx="2292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MEASUREMENT IMPACT</a:t>
            </a:r>
          </a:p>
        </p:txBody>
      </p:sp>
      <p:sp>
        <p:nvSpPr>
          <p:cNvPr id="44" name="TextBox 43"/>
          <p:cNvSpPr txBox="1"/>
          <p:nvPr/>
        </p:nvSpPr>
        <p:spPr>
          <a:xfrm rot="16200000">
            <a:off x="-518811" y="4433502"/>
            <a:ext cx="27893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IMPLEMNTATION DIFFICULTY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263878" y="2362679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8" name="Straight Arrow Connector 47"/>
          <p:cNvCxnSpPr>
            <a:cxnSpLocks/>
          </p:cNvCxnSpPr>
          <p:nvPr/>
        </p:nvCxnSpPr>
        <p:spPr>
          <a:xfrm>
            <a:off x="1390650" y="6476999"/>
            <a:ext cx="6457950" cy="0"/>
          </a:xfrm>
          <a:prstGeom prst="straightConnector1">
            <a:avLst/>
          </a:prstGeom>
          <a:ln w="1270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cxnSpLocks/>
          </p:cNvCxnSpPr>
          <p:nvPr/>
        </p:nvCxnSpPr>
        <p:spPr>
          <a:xfrm flipV="1">
            <a:off x="609600" y="914400"/>
            <a:ext cx="0" cy="4953000"/>
          </a:xfrm>
          <a:prstGeom prst="straightConnector1">
            <a:avLst/>
          </a:prstGeom>
          <a:ln w="1270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506910" y="5306078"/>
            <a:ext cx="1657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Outputs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054929" y="5306077"/>
            <a:ext cx="1657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Outcomes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849541" y="5306077"/>
            <a:ext cx="25050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Service Quality</a:t>
            </a:r>
          </a:p>
          <a:p>
            <a:pPr algn="ctr"/>
            <a:r>
              <a:rPr lang="en-US" sz="1400" dirty="0"/>
              <a:t>Customer Satisfaction</a:t>
            </a:r>
          </a:p>
          <a:p>
            <a:pPr algn="ctr"/>
            <a:r>
              <a:rPr lang="en-US" sz="1400" dirty="0"/>
              <a:t>Cost-Benefit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14370" y="4126467"/>
            <a:ext cx="14925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Current measures/data readily available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6556" y="2781145"/>
            <a:ext cx="149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Moderate adjustments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14370" y="1234983"/>
            <a:ext cx="149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New development </a:t>
            </a:r>
          </a:p>
        </p:txBody>
      </p:sp>
    </p:spTree>
    <p:extLst>
      <p:ext uri="{BB962C8B-B14F-4D97-AF65-F5344CB8AC3E}">
        <p14:creationId xmlns:p14="http://schemas.microsoft.com/office/powerpoint/2010/main" val="244389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1014370" y="4126467"/>
            <a:ext cx="14925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2">
                    <a:lumMod val="90000"/>
                  </a:schemeClr>
                </a:solidFill>
              </a:rPr>
              <a:t>Current measures/data readily available </a:t>
            </a:r>
          </a:p>
        </p:txBody>
      </p:sp>
      <p:pic>
        <p:nvPicPr>
          <p:cNvPr id="5" name="Content Placeholder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144000" cy="54163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278560" y="9144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2506910" y="23622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2506910" y="9144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6078785" y="38100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6078785" y="9144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506910" y="38100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6078785" y="23622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278560" y="38100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1343025" y="6119649"/>
            <a:ext cx="2292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MEASUREMENT IMPACT</a:t>
            </a:r>
          </a:p>
        </p:txBody>
      </p:sp>
      <p:sp>
        <p:nvSpPr>
          <p:cNvPr id="44" name="TextBox 43"/>
          <p:cNvSpPr txBox="1"/>
          <p:nvPr/>
        </p:nvSpPr>
        <p:spPr>
          <a:xfrm rot="16200000">
            <a:off x="-518811" y="4433502"/>
            <a:ext cx="27893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2">
                    <a:lumMod val="90000"/>
                  </a:schemeClr>
                </a:solidFill>
              </a:rPr>
              <a:t>IMPLEMNTATION DIFFICULTY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263878" y="2362679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8" name="Straight Arrow Connector 47"/>
          <p:cNvCxnSpPr>
            <a:cxnSpLocks/>
          </p:cNvCxnSpPr>
          <p:nvPr/>
        </p:nvCxnSpPr>
        <p:spPr>
          <a:xfrm>
            <a:off x="1390650" y="6476999"/>
            <a:ext cx="6457950" cy="0"/>
          </a:xfrm>
          <a:prstGeom prst="straightConnector1">
            <a:avLst/>
          </a:prstGeom>
          <a:ln w="1270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cxnSpLocks/>
          </p:cNvCxnSpPr>
          <p:nvPr/>
        </p:nvCxnSpPr>
        <p:spPr>
          <a:xfrm flipV="1">
            <a:off x="609600" y="914400"/>
            <a:ext cx="0" cy="4953000"/>
          </a:xfrm>
          <a:prstGeom prst="straightConnector1">
            <a:avLst/>
          </a:prstGeom>
          <a:ln w="127000">
            <a:solidFill>
              <a:schemeClr val="bg2">
                <a:lumMod val="90000"/>
                <a:alpha val="30196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506910" y="5306078"/>
            <a:ext cx="1657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Outputs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054929" y="5306077"/>
            <a:ext cx="1657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Outcomes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849541" y="5306077"/>
            <a:ext cx="25050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Service Quality</a:t>
            </a:r>
          </a:p>
          <a:p>
            <a:pPr algn="ctr"/>
            <a:r>
              <a:rPr lang="en-US" sz="1400" dirty="0"/>
              <a:t>Customer Satisfaction</a:t>
            </a:r>
          </a:p>
          <a:p>
            <a:pPr algn="ctr"/>
            <a:r>
              <a:rPr lang="en-US" sz="1400" dirty="0"/>
              <a:t>Cost-Benefit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158908" y="846430"/>
            <a:ext cx="1916360" cy="527321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362200" y="846430"/>
            <a:ext cx="1916360" cy="527321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5930558" y="846430"/>
            <a:ext cx="1916360" cy="527321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996556" y="2781145"/>
            <a:ext cx="149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2">
                    <a:lumMod val="90000"/>
                  </a:schemeClr>
                </a:solidFill>
              </a:rPr>
              <a:t>Moderate adjustments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14370" y="1234983"/>
            <a:ext cx="149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2">
                    <a:lumMod val="90000"/>
                  </a:schemeClr>
                </a:solidFill>
              </a:rPr>
              <a:t>New development </a:t>
            </a:r>
          </a:p>
        </p:txBody>
      </p:sp>
    </p:spTree>
    <p:extLst>
      <p:ext uri="{BB962C8B-B14F-4D97-AF65-F5344CB8AC3E}">
        <p14:creationId xmlns:p14="http://schemas.microsoft.com/office/powerpoint/2010/main" val="2066057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7" grpId="1" animBg="1"/>
      <p:bldP spid="12" grpId="0" animBg="1"/>
      <p:bldP spid="12" grpId="1" animBg="1"/>
      <p:bldP spid="5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144000" cy="54163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278560" y="9144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2506910" y="23622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2506910" y="9144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6078785" y="38100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6078785" y="9144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506910" y="38100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6078785" y="23622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278560" y="3810000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1343025" y="6119649"/>
            <a:ext cx="2292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2">
                    <a:lumMod val="90000"/>
                  </a:schemeClr>
                </a:solidFill>
              </a:rPr>
              <a:t>MEASUREMENT IMPACT</a:t>
            </a:r>
          </a:p>
        </p:txBody>
      </p:sp>
      <p:sp>
        <p:nvSpPr>
          <p:cNvPr id="44" name="TextBox 43"/>
          <p:cNvSpPr txBox="1"/>
          <p:nvPr/>
        </p:nvSpPr>
        <p:spPr>
          <a:xfrm rot="16200000">
            <a:off x="-518811" y="4433502"/>
            <a:ext cx="27893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IMPLEMNTATION DIFFICULTY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263878" y="2362679"/>
            <a:ext cx="1676400" cy="13716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8" name="Straight Arrow Connector 47"/>
          <p:cNvCxnSpPr>
            <a:cxnSpLocks/>
          </p:cNvCxnSpPr>
          <p:nvPr/>
        </p:nvCxnSpPr>
        <p:spPr>
          <a:xfrm>
            <a:off x="1390650" y="6476999"/>
            <a:ext cx="6457950" cy="0"/>
          </a:xfrm>
          <a:prstGeom prst="straightConnector1">
            <a:avLst/>
          </a:prstGeom>
          <a:ln w="127000">
            <a:solidFill>
              <a:schemeClr val="bg2">
                <a:lumMod val="90000"/>
                <a:alpha val="30196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cxnSpLocks/>
          </p:cNvCxnSpPr>
          <p:nvPr/>
        </p:nvCxnSpPr>
        <p:spPr>
          <a:xfrm flipV="1">
            <a:off x="609600" y="914400"/>
            <a:ext cx="0" cy="4953000"/>
          </a:xfrm>
          <a:prstGeom prst="straightConnector1">
            <a:avLst/>
          </a:prstGeom>
          <a:ln w="1270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014370" y="4126467"/>
            <a:ext cx="14925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Current measures/data readily available 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96556" y="2781145"/>
            <a:ext cx="149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Moderate adjustments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14370" y="1234983"/>
            <a:ext cx="149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New development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81512" y="3721043"/>
            <a:ext cx="6910431" cy="1549511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981513" y="2267999"/>
            <a:ext cx="6910431" cy="1549511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981513" y="840103"/>
            <a:ext cx="6910431" cy="1549511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2506910" y="5306078"/>
            <a:ext cx="1657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2">
                    <a:lumMod val="90000"/>
                  </a:schemeClr>
                </a:solidFill>
              </a:rPr>
              <a:t>Outputs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054929" y="5306077"/>
            <a:ext cx="1657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2">
                    <a:lumMod val="90000"/>
                  </a:schemeClr>
                </a:solidFill>
              </a:rPr>
              <a:t>Outcomes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49541" y="5306077"/>
            <a:ext cx="25050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2">
                    <a:lumMod val="90000"/>
                  </a:schemeClr>
                </a:solidFill>
              </a:rPr>
              <a:t>Service Quality</a:t>
            </a:r>
          </a:p>
          <a:p>
            <a:pPr algn="ctr"/>
            <a:r>
              <a:rPr lang="en-US" sz="1400" dirty="0">
                <a:solidFill>
                  <a:schemeClr val="bg2">
                    <a:lumMod val="90000"/>
                  </a:schemeClr>
                </a:solidFill>
              </a:rPr>
              <a:t>Customer Satisfaction</a:t>
            </a:r>
          </a:p>
          <a:p>
            <a:pPr algn="ctr"/>
            <a:r>
              <a:rPr lang="en-US" sz="1400" dirty="0">
                <a:solidFill>
                  <a:schemeClr val="bg2">
                    <a:lumMod val="90000"/>
                  </a:schemeClr>
                </a:solidFill>
              </a:rPr>
              <a:t>Cost-Benefit</a:t>
            </a:r>
          </a:p>
        </p:txBody>
      </p:sp>
    </p:spTree>
    <p:extLst>
      <p:ext uri="{BB962C8B-B14F-4D97-AF65-F5344CB8AC3E}">
        <p14:creationId xmlns:p14="http://schemas.microsoft.com/office/powerpoint/2010/main" val="193902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8" grpId="0" animBg="1"/>
      <p:bldP spid="28" grpId="1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2065630"/>
            <a:ext cx="8839200" cy="1820570"/>
          </a:xfrm>
        </p:spPr>
        <p:txBody>
          <a:bodyPr>
            <a:normAutofit/>
          </a:bodyPr>
          <a:lstStyle/>
          <a:p>
            <a:r>
              <a:rPr lang="en-US" dirty="0"/>
              <a:t>Revised Performance Measurement Framework</a:t>
            </a:r>
          </a:p>
        </p:txBody>
      </p:sp>
      <p:pic>
        <p:nvPicPr>
          <p:cNvPr id="7" name="Content Placeholder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54163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152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55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1495"/>
            <a:ext cx="8229600" cy="1066800"/>
          </a:xfrm>
        </p:spPr>
        <p:txBody>
          <a:bodyPr/>
          <a:lstStyle/>
          <a:p>
            <a:r>
              <a:rPr lang="en-US" dirty="0"/>
              <a:t>Output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5832689"/>
              </p:ext>
            </p:extLst>
          </p:nvPr>
        </p:nvGraphicFramePr>
        <p:xfrm>
          <a:off x="457200" y="2071872"/>
          <a:ext cx="8534400" cy="2900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648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="" xmlns:a16="http://schemas.microsoft.com/office/drawing/2014/main" val="4136148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en-US" sz="1700" kern="1200" dirty="0">
                          <a:effectLst/>
                        </a:rPr>
                        <a:t>Performance Measure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Impact/Difficulty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Data Source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Percent of consumer protection cases that are resolved by OCP per month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00B050"/>
                          </a:solidFill>
                        </a:rPr>
                        <a:t>Low/Easy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00" b="0" dirty="0">
                          <a:solidFill>
                            <a:schemeClr val="tx1"/>
                          </a:solidFill>
                        </a:rPr>
                        <a:t>CALMS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287259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number of completed licenses/registrations per month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00B050"/>
                          </a:solidFill>
                        </a:rPr>
                        <a:t>Low/Easy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00" b="0" dirty="0">
                          <a:solidFill>
                            <a:schemeClr val="tx1"/>
                          </a:solidFill>
                        </a:rPr>
                        <a:t>CALMS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Social Media Analytics Monthly Report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00B050"/>
                          </a:solidFill>
                        </a:rPr>
                        <a:t>Low/Easy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00" b="0" dirty="0">
                          <a:solidFill>
                            <a:schemeClr val="tx1"/>
                          </a:solidFill>
                        </a:rPr>
                        <a:t>Google Analytics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hits to the online property tax calculator per month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00B050"/>
                          </a:solidFill>
                        </a:rPr>
                        <a:t>Low/Easy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00" b="0" dirty="0">
                          <a:solidFill>
                            <a:schemeClr val="tx1"/>
                          </a:solidFill>
                        </a:rPr>
                        <a:t>Google Analytics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377780553"/>
                  </a:ext>
                </a:extLst>
              </a:tr>
            </a:tbl>
          </a:graphicData>
        </a:graphic>
      </p:graphicFrame>
      <p:pic>
        <p:nvPicPr>
          <p:cNvPr id="6" name="Content Placeholder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144000" cy="54163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Arrow: Right 13"/>
          <p:cNvSpPr/>
          <p:nvPr/>
        </p:nvSpPr>
        <p:spPr>
          <a:xfrm>
            <a:off x="56165" y="3886200"/>
            <a:ext cx="381000" cy="3048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Arrow: Right 14"/>
          <p:cNvSpPr/>
          <p:nvPr/>
        </p:nvSpPr>
        <p:spPr>
          <a:xfrm>
            <a:off x="79169" y="4506745"/>
            <a:ext cx="381000" cy="3048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Left Brace 9"/>
          <p:cNvSpPr/>
          <p:nvPr/>
        </p:nvSpPr>
        <p:spPr>
          <a:xfrm>
            <a:off x="155369" y="2514600"/>
            <a:ext cx="228600" cy="1066800"/>
          </a:xfrm>
          <a:prstGeom prst="leftBrac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17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0" grpId="0" animBg="1"/>
      <p:bldP spid="1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0070"/>
            <a:ext cx="8229600" cy="1066800"/>
          </a:xfrm>
        </p:spPr>
        <p:txBody>
          <a:bodyPr/>
          <a:lstStyle/>
          <a:p>
            <a:r>
              <a:rPr lang="en-US" dirty="0"/>
              <a:t>Service Quality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4339994"/>
              </p:ext>
            </p:extLst>
          </p:nvPr>
        </p:nvGraphicFramePr>
        <p:xfrm>
          <a:off x="533400" y="2286000"/>
          <a:ext cx="8382001" cy="2565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67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76401">
                  <a:extLst>
                    <a:ext uri="{9D8B030D-6E8A-4147-A177-3AD203B41FA5}">
                      <a16:colId xmlns="" xmlns:a16="http://schemas.microsoft.com/office/drawing/2014/main" val="557906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en-US" sz="1700" kern="1200" dirty="0">
                          <a:effectLst/>
                        </a:rPr>
                        <a:t>Performance Measure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Value/Difficulty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Data Source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Average time in working days to investigate and close a written complaint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>
                          <a:solidFill>
                            <a:srgbClr val="FF9933"/>
                          </a:solidFill>
                        </a:rPr>
                        <a:t>Medium/Moderate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dirty="0">
                          <a:solidFill>
                            <a:schemeClr val="tx1"/>
                          </a:solidFill>
                        </a:rPr>
                        <a:t>CALMS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369261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Average time in working days to issue a license/registration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00B050"/>
                          </a:solidFill>
                        </a:rPr>
                        <a:t>Medium/Easy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00" b="0" dirty="0">
                          <a:solidFill>
                            <a:schemeClr val="tx1"/>
                          </a:solidFill>
                        </a:rPr>
                        <a:t>CALMS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Average time in working days to close a law enforcement action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FF9933"/>
                          </a:solidFill>
                        </a:rPr>
                        <a:t>Medium/Moderate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00" b="0" dirty="0">
                          <a:solidFill>
                            <a:schemeClr val="tx1"/>
                          </a:solidFill>
                        </a:rPr>
                        <a:t>CALMS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Content Placeholder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903"/>
            <a:ext cx="9144000" cy="54163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33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0070"/>
            <a:ext cx="8229600" cy="1066800"/>
          </a:xfrm>
        </p:spPr>
        <p:txBody>
          <a:bodyPr/>
          <a:lstStyle/>
          <a:p>
            <a:r>
              <a:rPr lang="en-US" dirty="0"/>
              <a:t>Customer Satisfaction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0164097"/>
              </p:ext>
            </p:extLst>
          </p:nvPr>
        </p:nvGraphicFramePr>
        <p:xfrm>
          <a:off x="533400" y="2286000"/>
          <a:ext cx="8382001" cy="13817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419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62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00201">
                  <a:extLst>
                    <a:ext uri="{9D8B030D-6E8A-4147-A177-3AD203B41FA5}">
                      <a16:colId xmlns="" xmlns:a16="http://schemas.microsoft.com/office/drawing/2014/main" val="4232654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en-US" sz="1700" kern="1200" dirty="0">
                          <a:effectLst/>
                        </a:rPr>
                        <a:t>Performance Measure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Value/Difficulty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Data Source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800" dirty="0"/>
                        <a:t>Average consumer satisfaction rating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>
                          <a:solidFill>
                            <a:srgbClr val="00B050"/>
                          </a:solidFill>
                        </a:rPr>
                        <a:t>Medium/Moderate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dirty="0">
                          <a:solidFill>
                            <a:schemeClr val="tx1"/>
                          </a:solidFill>
                        </a:rPr>
                        <a:t>Survey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944933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Average license/registration customer satisfaction rating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00B050"/>
                          </a:solidFill>
                        </a:rPr>
                        <a:t>Medium/Moderate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00" b="0" dirty="0">
                          <a:solidFill>
                            <a:schemeClr val="tx1"/>
                          </a:solidFill>
                        </a:rPr>
                        <a:t>Survey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Content Placeholder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903"/>
            <a:ext cx="9144000" cy="54163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72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1970"/>
            <a:ext cx="8229600" cy="1066800"/>
          </a:xfrm>
        </p:spPr>
        <p:txBody>
          <a:bodyPr/>
          <a:lstStyle/>
          <a:p>
            <a:r>
              <a:rPr lang="en-US" dirty="0"/>
              <a:t>Cost-Benefit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5432904"/>
              </p:ext>
            </p:extLst>
          </p:nvPr>
        </p:nvGraphicFramePr>
        <p:xfrm>
          <a:off x="457200" y="2297513"/>
          <a:ext cx="8382001" cy="1651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495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640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22174">
                  <a:extLst>
                    <a:ext uri="{9D8B030D-6E8A-4147-A177-3AD203B41FA5}">
                      <a16:colId xmlns="" xmlns:a16="http://schemas.microsoft.com/office/drawing/2014/main" val="3306450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en-US" sz="1700" kern="1200" dirty="0">
                          <a:effectLst/>
                        </a:rPr>
                        <a:t>Performance Measure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Value/Difficulty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Data Source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Ratio of OCP generated revenue to annual expenses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00B050"/>
                          </a:solidFill>
                        </a:rPr>
                        <a:t>Medium/Easy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00" b="0" dirty="0">
                          <a:solidFill>
                            <a:schemeClr val="tx1"/>
                          </a:solidFill>
                        </a:rPr>
                        <a:t>Budget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827608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Ratio of the value of volunteer hours to annual paid staff expenses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00B050"/>
                          </a:solidFill>
                        </a:rPr>
                        <a:t>Medium/Easy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00" b="0" dirty="0">
                          <a:solidFill>
                            <a:schemeClr val="tx1"/>
                          </a:solidFill>
                        </a:rPr>
                        <a:t>Budget/Access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188696393"/>
                  </a:ext>
                </a:extLst>
              </a:tr>
            </a:tbl>
          </a:graphicData>
        </a:graphic>
      </p:graphicFrame>
      <p:pic>
        <p:nvPicPr>
          <p:cNvPr id="6" name="Content Placeholder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144000" cy="54163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Arrow: Right 7"/>
          <p:cNvSpPr/>
          <p:nvPr/>
        </p:nvSpPr>
        <p:spPr>
          <a:xfrm>
            <a:off x="71252" y="2819400"/>
            <a:ext cx="381000" cy="3048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Arrow: Right 10"/>
          <p:cNvSpPr/>
          <p:nvPr/>
        </p:nvSpPr>
        <p:spPr>
          <a:xfrm>
            <a:off x="76200" y="3518627"/>
            <a:ext cx="381000" cy="3048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98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1970"/>
            <a:ext cx="8229600" cy="1066800"/>
          </a:xfrm>
        </p:spPr>
        <p:txBody>
          <a:bodyPr/>
          <a:lstStyle/>
          <a:p>
            <a:r>
              <a:rPr lang="en-US" dirty="0"/>
              <a:t>Outcome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0606878"/>
              </p:ext>
            </p:extLst>
          </p:nvPr>
        </p:nvGraphicFramePr>
        <p:xfrm>
          <a:off x="457200" y="1981200"/>
          <a:ext cx="8382000" cy="4485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90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07444">
                  <a:extLst>
                    <a:ext uri="{9D8B030D-6E8A-4147-A177-3AD203B41FA5}">
                      <a16:colId xmlns="" xmlns:a16="http://schemas.microsoft.com/office/drawing/2014/main" val="1224019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en-US" sz="1700" kern="1200" dirty="0">
                          <a:effectLst/>
                        </a:rPr>
                        <a:t>Performance Measure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Value/Difficulty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Data Source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Restitution received as a percent of restitution ask for by the consumer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>
                          <a:solidFill>
                            <a:srgbClr val="00B050"/>
                          </a:solidFill>
                        </a:rPr>
                        <a:t>High/Easy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dirty="0">
                          <a:solidFill>
                            <a:schemeClr val="tx1"/>
                          </a:solidFill>
                        </a:rPr>
                        <a:t>CALMS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761109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>
                          <a:effectLst/>
                        </a:rPr>
                        <a:t>Percent change from previous fiscal year in the number of consumer complaints filed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00B050"/>
                          </a:solidFill>
                        </a:rPr>
                        <a:t>High/Easy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00" b="0" dirty="0">
                          <a:solidFill>
                            <a:schemeClr val="tx1"/>
                          </a:solidFill>
                        </a:rPr>
                        <a:t>CALMS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827608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 change from previous fiscal year in the number of legal actions completed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FF9933"/>
                          </a:solidFill>
                        </a:rPr>
                        <a:t>High/Moderate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00" b="0" dirty="0">
                          <a:solidFill>
                            <a:schemeClr val="tx1"/>
                          </a:solidFill>
                        </a:rPr>
                        <a:t>CALMS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>
                          <a:effectLst/>
                        </a:rPr>
                        <a:t>Percent of consumers with increased confidence in the marketplace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FF9933"/>
                          </a:solidFill>
                        </a:rPr>
                        <a:t>High/Moderate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00" b="0" dirty="0">
                          <a:solidFill>
                            <a:schemeClr val="tx1"/>
                          </a:solidFill>
                        </a:rPr>
                        <a:t>Survey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188696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 of consumer complaints and tips that result in legal action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FF9933"/>
                          </a:solidFill>
                        </a:rPr>
                        <a:t>High/Moderate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00" b="0" dirty="0">
                          <a:solidFill>
                            <a:schemeClr val="tx1"/>
                          </a:solidFill>
                        </a:rPr>
                        <a:t>CALMS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 of all new regulations/laws introduced to the County Council that have been successfully adapted/passed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FF9900"/>
                          </a:solidFill>
                        </a:rPr>
                        <a:t>High/Moderate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00" b="0" dirty="0">
                          <a:solidFill>
                            <a:schemeClr val="tx1"/>
                          </a:solidFill>
                        </a:rPr>
                        <a:t>CALMS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Content Placeholder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144000" cy="54163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Arrow: Right 12"/>
          <p:cNvSpPr/>
          <p:nvPr/>
        </p:nvSpPr>
        <p:spPr>
          <a:xfrm>
            <a:off x="76200" y="2514600"/>
            <a:ext cx="381000" cy="3048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Arrow: Right 13"/>
          <p:cNvSpPr/>
          <p:nvPr/>
        </p:nvSpPr>
        <p:spPr>
          <a:xfrm>
            <a:off x="76200" y="4419600"/>
            <a:ext cx="381000" cy="3048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Arrow: Right 14"/>
          <p:cNvSpPr/>
          <p:nvPr/>
        </p:nvSpPr>
        <p:spPr>
          <a:xfrm>
            <a:off x="76200" y="5138420"/>
            <a:ext cx="381000" cy="3048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Arrow: Right 15"/>
          <p:cNvSpPr/>
          <p:nvPr/>
        </p:nvSpPr>
        <p:spPr>
          <a:xfrm>
            <a:off x="64819" y="5857240"/>
            <a:ext cx="381000" cy="3048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Left Brace 2"/>
          <p:cNvSpPr/>
          <p:nvPr/>
        </p:nvSpPr>
        <p:spPr>
          <a:xfrm>
            <a:off x="152400" y="3216630"/>
            <a:ext cx="228600" cy="898170"/>
          </a:xfrm>
          <a:prstGeom prst="leftBrac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3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3" grpId="0" animBg="1"/>
      <p:bldP spid="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643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/>
              <a:t>Summary</a:t>
            </a:r>
          </a:p>
        </p:txBody>
      </p:sp>
      <p:pic>
        <p:nvPicPr>
          <p:cNvPr id="4" name="Content Placeholder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144000" cy="5416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883173"/>
              </p:ext>
            </p:extLst>
          </p:nvPr>
        </p:nvGraphicFramePr>
        <p:xfrm>
          <a:off x="304800" y="1910602"/>
          <a:ext cx="8534400" cy="439684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544320">
                  <a:extLst>
                    <a:ext uri="{9D8B030D-6E8A-4147-A177-3AD203B41FA5}">
                      <a16:colId xmlns="" xmlns:a16="http://schemas.microsoft.com/office/drawing/2014/main" val="130373642"/>
                    </a:ext>
                  </a:extLst>
                </a:gridCol>
                <a:gridCol w="589280">
                  <a:extLst>
                    <a:ext uri="{9D8B030D-6E8A-4147-A177-3AD203B41FA5}">
                      <a16:colId xmlns="" xmlns:a16="http://schemas.microsoft.com/office/drawing/2014/main" val="2165867831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3356402091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504507034"/>
                    </a:ext>
                  </a:extLst>
                </a:gridCol>
                <a:gridCol w="152400">
                  <a:extLst>
                    <a:ext uri="{9D8B030D-6E8A-4147-A177-3AD203B41FA5}">
                      <a16:colId xmlns="" xmlns:a16="http://schemas.microsoft.com/office/drawing/2014/main" val="3396802658"/>
                    </a:ext>
                  </a:extLst>
                </a:gridCol>
                <a:gridCol w="2133600">
                  <a:extLst>
                    <a:ext uri="{9D8B030D-6E8A-4147-A177-3AD203B41FA5}">
                      <a16:colId xmlns="" xmlns:a16="http://schemas.microsoft.com/office/drawing/2014/main" val="1686335022"/>
                    </a:ext>
                  </a:extLst>
                </a:gridCol>
                <a:gridCol w="2133600">
                  <a:extLst>
                    <a:ext uri="{9D8B030D-6E8A-4147-A177-3AD203B41FA5}">
                      <a16:colId xmlns="" xmlns:a16="http://schemas.microsoft.com/office/drawing/2014/main" val="3437543982"/>
                    </a:ext>
                  </a:extLst>
                </a:gridCol>
              </a:tblGrid>
              <a:tr h="365760">
                <a:tc gridSpan="7"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Measures = 17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765003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Internal Metrics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Output Measures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Low Impact/Easy Difficulty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56555226"/>
                  </a:ext>
                </a:extLst>
              </a:tr>
              <a:tr h="494690">
                <a:tc rowSpan="7"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CountyStat</a:t>
                      </a:r>
                      <a:r>
                        <a:rPr lang="en-US" dirty="0"/>
                        <a:t> Headline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9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Service Quality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Medium Impact/Easy Difficulty = 1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1674939"/>
                  </a:ext>
                </a:extLst>
              </a:tr>
              <a:tr h="533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 b="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Medium Impact/Moderate Difficulty = 2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18247878"/>
                  </a:ext>
                </a:extLst>
              </a:tr>
              <a:tr h="640080">
                <a:tc vMerge="1">
                  <a:txBody>
                    <a:bodyPr/>
                    <a:lstStyle/>
                    <a:p>
                      <a:endParaRPr lang="en-US" b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Customer Satisfaction</a:t>
                      </a:r>
                      <a:endParaRPr lang="en-US" b="0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Medium Impact/Moderate Difficulty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20925829"/>
                  </a:ext>
                </a:extLst>
              </a:tr>
              <a:tr h="484530">
                <a:tc vMerge="1">
                  <a:txBody>
                    <a:bodyPr/>
                    <a:lstStyle/>
                    <a:p>
                      <a:endParaRPr lang="en-US" b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Cost-Benefit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Medium Impact/Easy Difficulty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979754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Outcome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 Impact/Easy Difficulty = 2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5917332"/>
                  </a:ext>
                </a:extLst>
              </a:tr>
              <a:tr h="4337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 b="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 Impact/Moderate Difficulty = 4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37952312"/>
                  </a:ext>
                </a:extLst>
              </a:tr>
              <a:tr h="433730">
                <a:tc vMerge="1"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8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8336664"/>
                  </a:ext>
                </a:extLst>
              </a:tr>
            </a:tbl>
          </a:graphicData>
        </a:graphic>
      </p:graphicFrame>
      <p:sp>
        <p:nvSpPr>
          <p:cNvPr id="8" name="Oval 7"/>
          <p:cNvSpPr/>
          <p:nvPr/>
        </p:nvSpPr>
        <p:spPr>
          <a:xfrm>
            <a:off x="2971800" y="1828801"/>
            <a:ext cx="3238500" cy="520358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886200" y="2452474"/>
            <a:ext cx="457200" cy="394041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828800" y="5867400"/>
            <a:ext cx="2743200" cy="444158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88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2065630"/>
            <a:ext cx="8229600" cy="182057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Questions?</a:t>
            </a:r>
          </a:p>
        </p:txBody>
      </p:sp>
      <p:pic>
        <p:nvPicPr>
          <p:cNvPr id="7" name="Content Placeholder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54163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152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65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2866</TotalTime>
  <Words>429</Words>
  <Application>Microsoft Office PowerPoint</Application>
  <PresentationFormat>On-screen Show (4:3)</PresentationFormat>
  <Paragraphs>172</Paragraphs>
  <Slides>16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Urban</vt:lpstr>
      <vt:lpstr>Revised Performance Measurement Framework for the Montgomery County Office of Consumer Protection</vt:lpstr>
      <vt:lpstr>Measurement Development Framework</vt:lpstr>
      <vt:lpstr>Types of Measures</vt:lpstr>
      <vt:lpstr>Individual Measures</vt:lpstr>
      <vt:lpstr>Implementation Framework</vt:lpstr>
      <vt:lpstr>PowerPoint Presentation</vt:lpstr>
      <vt:lpstr>PowerPoint Presentation</vt:lpstr>
      <vt:lpstr>PowerPoint Presentation</vt:lpstr>
      <vt:lpstr>Revised Performance Measurement Framework</vt:lpstr>
      <vt:lpstr>Output</vt:lpstr>
      <vt:lpstr>Service Quality</vt:lpstr>
      <vt:lpstr>Customer Satisfaction</vt:lpstr>
      <vt:lpstr>Cost-Benefit</vt:lpstr>
      <vt:lpstr>Outcome</vt:lpstr>
      <vt:lpstr>Summary</vt:lpstr>
      <vt:lpstr>Questions?</vt:lpstr>
    </vt:vector>
  </TitlesOfParts>
  <Company>U S Department of State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Ann</dc:creator>
  <cp:lastModifiedBy>Mary Ann</cp:lastModifiedBy>
  <cp:revision>81</cp:revision>
  <dcterms:created xsi:type="dcterms:W3CDTF">2017-04-14T16:36:28Z</dcterms:created>
  <dcterms:modified xsi:type="dcterms:W3CDTF">2017-05-15T14:51:46Z</dcterms:modified>
</cp:coreProperties>
</file>